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7"/>
      <p:bold r:id="rId8"/>
    </p:embeddedFont>
    <p:embeddedFont>
      <p:font typeface="Caveat" panose="020B0604020202020204" charset="0"/>
      <p:regular r:id="rId9"/>
      <p:bold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imqCi3M6r+Xt1N/SSWSPagup8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6BC13D-0491-44EE-BC05-52A836131E6E}">
  <a:tblStyle styleId="{CB6BC13D-0491-44EE-BC05-52A836131E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 snapToGrid="0">
      <p:cViewPr varScale="1">
        <p:scale>
          <a:sx n="88" d="100"/>
          <a:sy n="88" d="100"/>
        </p:scale>
        <p:origin x="660" y="52"/>
      </p:cViewPr>
      <p:guideLst>
        <p:guide orient="horz" pos="17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c78a1b19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4c78a1b19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9b0958c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69b0958c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993fa1f0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6993fa1f0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2855714" y="-1193601"/>
            <a:ext cx="3432573" cy="822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l="966" t="1613" r="967" b="16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0" y="2728914"/>
            <a:ext cx="9144000" cy="2414586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57200" y="175855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57200" y="4095751"/>
            <a:ext cx="7886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rot="10800000">
            <a:off x="0" y="1"/>
            <a:ext cx="9144000" cy="1128712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22000">
                <a:srgbClr val="017784">
                  <a:alpha val="72549"/>
                </a:srgbClr>
              </a:gs>
              <a:gs pos="96656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l="20890" t="40501" r="19610" b="36589"/>
          <a:stretch/>
        </p:blipFill>
        <p:spPr>
          <a:xfrm>
            <a:off x="1776275" y="365100"/>
            <a:ext cx="829527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06094"/>
            <a:ext cx="1023949" cy="5759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1599025" y="365175"/>
            <a:ext cx="18300" cy="3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6979750" y="263261"/>
            <a:ext cx="17975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61963" y="4754131"/>
            <a:ext cx="29479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1430"/>
            <a:ext cx="9144000" cy="51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>
            <a:spLocks noGrp="1"/>
          </p:cNvSpPr>
          <p:nvPr>
            <p:ph type="title"/>
          </p:nvPr>
        </p:nvSpPr>
        <p:spPr>
          <a:xfrm>
            <a:off x="461964" y="247650"/>
            <a:ext cx="7281862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461963" y="1200150"/>
            <a:ext cx="8220075" cy="34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4"/>
          <p:cNvSpPr txBox="1"/>
          <p:nvPr/>
        </p:nvSpPr>
        <p:spPr>
          <a:xfrm>
            <a:off x="493225" y="4798720"/>
            <a:ext cx="110221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0097A9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200" b="1" i="0" u="none" strike="noStrike" cap="none">
              <a:solidFill>
                <a:srgbClr val="0097A9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-729137" y="2113505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-729137" y="1587987"/>
            <a:ext cx="392048" cy="393191"/>
          </a:xfrm>
          <a:custGeom>
            <a:avLst/>
            <a:gdLst/>
            <a:ahLst/>
            <a:cxnLst/>
            <a:rect l="l" t="t" r="r" b="b"/>
            <a:pathLst>
              <a:path w="392048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ABA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/>
          <p:nvPr/>
        </p:nvSpPr>
        <p:spPr>
          <a:xfrm>
            <a:off x="-729137" y="1062468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FC2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-729708" y="536949"/>
            <a:ext cx="393191" cy="393191"/>
          </a:xfrm>
          <a:custGeom>
            <a:avLst/>
            <a:gdLst/>
            <a:ahLst/>
            <a:cxnLst/>
            <a:rect l="l" t="t" r="r" b="b"/>
            <a:pathLst>
              <a:path w="393191" h="393191" extrusionOk="0">
                <a:moveTo>
                  <a:pt x="0" y="0"/>
                </a:moveTo>
                <a:lnTo>
                  <a:pt x="393192" y="0"/>
                </a:lnTo>
                <a:lnTo>
                  <a:pt x="393192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D4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-729137" y="11430"/>
            <a:ext cx="392049" cy="393191"/>
          </a:xfrm>
          <a:custGeom>
            <a:avLst/>
            <a:gdLst/>
            <a:ahLst/>
            <a:cxnLst/>
            <a:rect l="l" t="t" r="r" b="b"/>
            <a:pathLst>
              <a:path w="392049" h="393191" extrusionOk="0">
                <a:moveTo>
                  <a:pt x="0" y="0"/>
                </a:moveTo>
                <a:lnTo>
                  <a:pt x="392049" y="0"/>
                </a:lnTo>
                <a:lnTo>
                  <a:pt x="392049" y="393192"/>
                </a:lnTo>
                <a:lnTo>
                  <a:pt x="0" y="39319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E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4" descr="A black background with blue text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19336" t="41016" r="19335" b="38086"/>
          <a:stretch/>
        </p:blipFill>
        <p:spPr>
          <a:xfrm>
            <a:off x="7862885" y="264785"/>
            <a:ext cx="819151" cy="2791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56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pos="5472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ookerstudio.google.com/s/uhfb-eraPfo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ndahrakhmawat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ookerstudio.google.com/s/uhfb-eraPf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4c78a1b190_1_2" descr="A blue sphere with a cross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58" b="6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4c78a1b190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734" y="-574954"/>
            <a:ext cx="2173952" cy="21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c78a1b190_1_2"/>
          <p:cNvSpPr txBox="1"/>
          <p:nvPr/>
        </p:nvSpPr>
        <p:spPr>
          <a:xfrm>
            <a:off x="3991450" y="380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4c78a1b190_1_2"/>
          <p:cNvSpPr txBox="1"/>
          <p:nvPr/>
        </p:nvSpPr>
        <p:spPr>
          <a:xfrm>
            <a:off x="6982546" y="4373272"/>
            <a:ext cx="178801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8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g24c78a1b190_1_2"/>
          <p:cNvSpPr txBox="1"/>
          <p:nvPr/>
        </p:nvSpPr>
        <p:spPr>
          <a:xfrm>
            <a:off x="457201" y="2971853"/>
            <a:ext cx="5159828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9"/>
              </a:buClr>
              <a:buSzPts val="3200"/>
              <a:buFont typeface="Open Sans"/>
              <a:buNone/>
            </a:pP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Data Visuali</a:t>
            </a:r>
            <a:r>
              <a:rPr lang="en" sz="2500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" sz="2500" b="0" i="0" u="none" strike="noStrike" cap="none">
                <a:solidFill>
                  <a:srgbClr val="0097A9"/>
                </a:solidFill>
                <a:latin typeface="Open Sans"/>
                <a:ea typeface="Open Sans"/>
                <a:cs typeface="Open Sans"/>
                <a:sym typeface="Open Sans"/>
              </a:rPr>
              <a:t>ation</a:t>
            </a:r>
            <a:endParaRPr sz="2500" b="0" i="0" u="none" strike="noStrike" cap="none">
              <a:solidFill>
                <a:srgbClr val="0097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g24c78a1b190_1_2"/>
          <p:cNvSpPr txBox="1"/>
          <p:nvPr/>
        </p:nvSpPr>
        <p:spPr>
          <a:xfrm>
            <a:off x="494077" y="4208600"/>
            <a:ext cx="5571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g24c78a1b190_1_2"/>
          <p:cNvGrpSpPr/>
          <p:nvPr/>
        </p:nvGrpSpPr>
        <p:grpSpPr>
          <a:xfrm>
            <a:off x="463296" y="341312"/>
            <a:ext cx="1819656" cy="347472"/>
            <a:chOff x="398463" y="404813"/>
            <a:chExt cx="1627187" cy="307976"/>
          </a:xfrm>
        </p:grpSpPr>
        <p:sp>
          <p:nvSpPr>
            <p:cNvPr id="106" name="Google Shape;106;g24c78a1b190_1_2"/>
            <p:cNvSpPr/>
            <p:nvPr/>
          </p:nvSpPr>
          <p:spPr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24c78a1b190_1_2"/>
            <p:cNvSpPr/>
            <p:nvPr/>
          </p:nvSpPr>
          <p:spPr>
            <a:xfrm>
              <a:off x="398463" y="406401"/>
              <a:ext cx="247650" cy="30162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24c78a1b190_1_2"/>
            <p:cNvSpPr/>
            <p:nvPr/>
          </p:nvSpPr>
          <p:spPr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24c78a1b190_1_2"/>
            <p:cNvSpPr/>
            <p:nvPr/>
          </p:nvSpPr>
          <p:spPr>
            <a:xfrm>
              <a:off x="1011238" y="479426"/>
              <a:ext cx="215900" cy="231775"/>
            </a:xfrm>
            <a:custGeom>
              <a:avLst/>
              <a:gdLst/>
              <a:ahLst/>
              <a:cxnLst/>
              <a:rect l="l" t="t" r="r" b="b"/>
              <a:pathLst>
                <a:path w="252" h="267" extrusionOk="0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24c78a1b190_1_2"/>
            <p:cNvSpPr/>
            <p:nvPr/>
          </p:nvSpPr>
          <p:spPr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24c78a1b190_1_2"/>
            <p:cNvSpPr/>
            <p:nvPr/>
          </p:nvSpPr>
          <p:spPr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24c78a1b190_1_2"/>
            <p:cNvSpPr/>
            <p:nvPr/>
          </p:nvSpPr>
          <p:spPr>
            <a:xfrm>
              <a:off x="1362075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24c78a1b190_1_2"/>
            <p:cNvSpPr/>
            <p:nvPr/>
          </p:nvSpPr>
          <p:spPr>
            <a:xfrm>
              <a:off x="1535113" y="411163"/>
              <a:ext cx="158750" cy="300038"/>
            </a:xfrm>
            <a:custGeom>
              <a:avLst/>
              <a:gdLst/>
              <a:ahLst/>
              <a:cxnLst/>
              <a:rect l="l" t="t" r="r" b="b"/>
              <a:pathLst>
                <a:path w="184" h="344" extrusionOk="0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24c78a1b190_1_2"/>
            <p:cNvSpPr/>
            <p:nvPr/>
          </p:nvSpPr>
          <p:spPr>
            <a:xfrm>
              <a:off x="1709738" y="479426"/>
              <a:ext cx="211137" cy="2317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24c78a1b190_1_2"/>
            <p:cNvSpPr/>
            <p:nvPr/>
          </p:nvSpPr>
          <p:spPr>
            <a:xfrm>
              <a:off x="668338" y="479426"/>
              <a:ext cx="209550" cy="231775"/>
            </a:xfrm>
            <a:custGeom>
              <a:avLst/>
              <a:gdLst/>
              <a:ahLst/>
              <a:cxnLst/>
              <a:rect l="l" t="t" r="r" b="b"/>
              <a:pathLst>
                <a:path w="243" h="267" extrusionOk="0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g24c78a1b190_1_2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Presentation title [To edit, click View &gt; Slide Master &gt; Slide Master]</a:t>
            </a:r>
            <a:endParaRPr/>
          </a:p>
        </p:txBody>
      </p:sp>
      <p:sp>
        <p:nvSpPr>
          <p:cNvPr id="117" name="Google Shape;117;g24c78a1b190_1_2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 txBox="1">
            <a:spLocks noGrp="1"/>
          </p:cNvSpPr>
          <p:nvPr>
            <p:ph type="title"/>
          </p:nvPr>
        </p:nvSpPr>
        <p:spPr>
          <a:xfrm>
            <a:off x="457189" y="18255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Course Summary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125" name="Google Shape;125;p1"/>
          <p:cNvGraphicFramePr/>
          <p:nvPr>
            <p:extLst>
              <p:ext uri="{D42A27DB-BD31-4B8C-83A1-F6EECF244321}">
                <p14:modId xmlns:p14="http://schemas.microsoft.com/office/powerpoint/2010/main" val="3641825653"/>
              </p:ext>
            </p:extLst>
          </p:nvPr>
        </p:nvGraphicFramePr>
        <p:xfrm>
          <a:off x="457050" y="747485"/>
          <a:ext cx="8135400" cy="4421508"/>
        </p:xfrm>
        <a:graphic>
          <a:graphicData uri="http://schemas.openxmlformats.org/drawingml/2006/table">
            <a:tbl>
              <a:tblPr>
                <a:noFill/>
                <a:tableStyleId>{CB6BC13D-0491-44EE-BC05-52A836131E6E}</a:tableStyleId>
              </a:tblPr>
              <a:tblGrid>
                <a:gridCol w="163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Poin Belajar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Rangkuman</a:t>
                      </a:r>
                      <a:endParaRPr sz="1200" b="1" u="none" strike="noStrike" cap="non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9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Statistik dan Variabel Data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Metode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berfokus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pada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pengumpulan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interpretasi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penyajian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pengorganisasian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Ilmu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digunakan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memahami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mengukur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menganalisis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fenomena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berbagai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bidang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ekonomi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sains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kesehatan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sosial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lainnya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 Variable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2 : Quantitative (numeric), Qualitative (categoric).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Quantitative :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diskrit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bilangan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bulat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kontinu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nilai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rentang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tertentu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Qualitative : ordinal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urutan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/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peringkat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), nominal (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tidak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dapat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diurutkan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).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5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Pengertian Data Visualisasi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Proses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representasi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grafis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seperti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diagram,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peta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visual.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Bertujuan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menyederhanakan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pemahaman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kompleks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besar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dengan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menyajikankannya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dalam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bentuk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yang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lebih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intuitif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mudah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dipahami</a:t>
                      </a: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6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Jenis – Jenis Diagram/Chart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Ranking, Nominal, Series overtime, Deviation, Correlation, Distribution (histogram, line chart)</a:t>
                      </a:r>
                      <a:endParaRPr sz="1200" u="none" strike="noStrike" cap="none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EEE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" name="Google Shape;126;p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9b0958ce3_0_1"/>
          <p:cNvSpPr txBox="1">
            <a:spLocks noGrp="1"/>
          </p:cNvSpPr>
          <p:nvPr>
            <p:ph type="sldNum" idx="12"/>
          </p:nvPr>
        </p:nvSpPr>
        <p:spPr>
          <a:xfrm>
            <a:off x="8210550" y="4754131"/>
            <a:ext cx="4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4" name="Google Shape;134;g269b0958ce3_0_1"/>
          <p:cNvSpPr txBox="1">
            <a:spLocks noGrp="1"/>
          </p:cNvSpPr>
          <p:nvPr>
            <p:ph type="title"/>
          </p:nvPr>
        </p:nvSpPr>
        <p:spPr>
          <a:xfrm>
            <a:off x="353439" y="150000"/>
            <a:ext cx="728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Mini Task</a:t>
            </a:r>
            <a:endParaRPr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g269b0958ce3_0_1"/>
          <p:cNvSpPr txBox="1"/>
          <p:nvPr/>
        </p:nvSpPr>
        <p:spPr>
          <a:xfrm rot="-5400000">
            <a:off x="7117800" y="2726950"/>
            <a:ext cx="3507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Owner : Endah Rakhmawati</a:t>
            </a:r>
            <a:endParaRPr sz="1200" b="0" i="0" u="none" strike="noStrike" cap="none" dirty="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g269b0958ce3_0_1"/>
          <p:cNvSpPr txBox="1">
            <a:spLocks noGrp="1"/>
          </p:cNvSpPr>
          <p:nvPr>
            <p:ph type="ftr" idx="11"/>
          </p:nvPr>
        </p:nvSpPr>
        <p:spPr>
          <a:xfrm>
            <a:off x="4862513" y="475413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138" name="Google Shape;138;g269b0958ce3_0_1"/>
          <p:cNvPicPr preferRelativeResize="0"/>
          <p:nvPr/>
        </p:nvPicPr>
        <p:blipFill rotWithShape="1">
          <a:blip r:embed="rId3">
            <a:alphaModFix/>
          </a:blip>
          <a:srcRect l="13435" t="39661" r="11675" b="34598"/>
          <a:stretch/>
        </p:blipFill>
        <p:spPr>
          <a:xfrm>
            <a:off x="7812925" y="247650"/>
            <a:ext cx="983818" cy="33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8E60C-4EEF-7813-D4D2-8764DA6D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34" y="1097174"/>
            <a:ext cx="4864129" cy="3656551"/>
          </a:xfrm>
          <a:prstGeom prst="rect">
            <a:avLst/>
          </a:prstGeom>
        </p:spPr>
      </p:pic>
      <p:sp>
        <p:nvSpPr>
          <p:cNvPr id="2" name="Google Shape;145;g26993fa1f01_0_46">
            <a:extLst>
              <a:ext uri="{FF2B5EF4-FFF2-40B4-BE49-F238E27FC236}">
                <a16:creationId xmlns:a16="http://schemas.microsoft.com/office/drawing/2014/main" id="{DBFF84A5-046E-2F59-DBF0-869A98B0C62A}"/>
              </a:ext>
            </a:extLst>
          </p:cNvPr>
          <p:cNvSpPr txBox="1"/>
          <p:nvPr/>
        </p:nvSpPr>
        <p:spPr>
          <a:xfrm>
            <a:off x="2524643" y="725582"/>
            <a:ext cx="4094710" cy="446218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https://lookerstudio.google.com/s/uhfb-eraPfo</a:t>
            </a:r>
            <a:endParaRPr lang="en-ID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1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993fa1f01_0_46"/>
          <p:cNvSpPr txBox="1"/>
          <p:nvPr/>
        </p:nvSpPr>
        <p:spPr>
          <a:xfrm>
            <a:off x="457200" y="3656550"/>
            <a:ext cx="57567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Free Bootcamp MySkill x Deloitte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3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Visualization </a:t>
            </a:r>
            <a:endParaRPr sz="15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Daftar di : myskill.id/bootcamp</a:t>
            </a:r>
            <a:endParaRPr sz="23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g26993fa1f01_0_46"/>
          <p:cNvSpPr txBox="1"/>
          <p:nvPr/>
        </p:nvSpPr>
        <p:spPr>
          <a:xfrm>
            <a:off x="554799" y="2287825"/>
            <a:ext cx="7213555" cy="1162500"/>
          </a:xfrm>
          <a:prstGeom prst="rect">
            <a:avLst/>
          </a:prstGeom>
          <a:gradFill>
            <a:gsLst>
              <a:gs pos="0">
                <a:srgbClr val="017784">
                  <a:alpha val="72549"/>
                </a:srgbClr>
              </a:gs>
              <a:gs pos="17000">
                <a:srgbClr val="017784">
                  <a:alpha val="72549"/>
                </a:srgbClr>
              </a:gs>
              <a:gs pos="65000">
                <a:srgbClr val="017784">
                  <a:alpha val="0"/>
                </a:srgbClr>
              </a:gs>
              <a:gs pos="100000">
                <a:srgbClr val="01778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LinkedIn : </a:t>
            </a: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https://www.linkedin.com/in/endahrakhmawati/</a:t>
            </a: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ID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https://lookerstudio.google.com/s/uhfb-eraPfo</a:t>
            </a: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20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lang="en-ID" sz="12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g26993fa1f01_0_46"/>
          <p:cNvSpPr/>
          <p:nvPr/>
        </p:nvSpPr>
        <p:spPr>
          <a:xfrm>
            <a:off x="457150" y="1200200"/>
            <a:ext cx="3080400" cy="88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7A9"/>
              </a:gs>
              <a:gs pos="15000">
                <a:srgbClr val="0097A9"/>
              </a:gs>
              <a:gs pos="58999">
                <a:srgbClr val="6FC2B4"/>
              </a:gs>
              <a:gs pos="93000">
                <a:srgbClr val="6FC2B4">
                  <a:alpha val="0"/>
                </a:srgbClr>
              </a:gs>
              <a:gs pos="100000">
                <a:srgbClr val="6FC2B4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4200"/>
              <a:buFont typeface="Amatic SC"/>
              <a:buNone/>
            </a:pPr>
            <a:r>
              <a:rPr lang="en" sz="38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Me!</a:t>
            </a:r>
            <a:endParaRPr sz="38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248</Words>
  <Application>Microsoft Office PowerPoint</Application>
  <PresentationFormat>On-screen Show (16:9)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Open Sans</vt:lpstr>
      <vt:lpstr>Caveat</vt:lpstr>
      <vt:lpstr>Arial</vt:lpstr>
      <vt:lpstr>Calibri</vt:lpstr>
      <vt:lpstr>Roboto</vt:lpstr>
      <vt:lpstr>Amatic SC</vt:lpstr>
      <vt:lpstr>Office Theme</vt:lpstr>
      <vt:lpstr>PowerPoint Presentation</vt:lpstr>
      <vt:lpstr>Course Summary</vt:lpstr>
      <vt:lpstr>Mini Task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Idris, Muhammad Zahid</dc:creator>
  <cp:lastModifiedBy>endah</cp:lastModifiedBy>
  <cp:revision>5</cp:revision>
  <dcterms:modified xsi:type="dcterms:W3CDTF">2024-08-22T11:13:30Z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2024-01-29T09:03:06Z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7c02147d-000c-4877-ad63-2ed6e9eccc89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0x0101002D8795F85E574D4A8EF56237CAB2219A</vt:lpwstr>
  </property>
  <property fmtid="{D5CDD505-2E9C-101B-9397-08002B2CF9AE}" pid="10" name="MediaServiceImageTags">
    <vt:lpwstr/>
  </property>
</Properties>
</file>